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7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5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8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1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3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9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1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2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E2670-97A3-4FB2-9CEF-ED2ABA52CA53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B978-A895-45A4-9BC1-D3AE024A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7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140EE-4A58-4951-A239-5AE24FE23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9666" y="1839248"/>
            <a:ext cx="9105904" cy="682942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84C158-DD4C-4CEB-A6BF-78BFDDBFD4E2}"/>
              </a:ext>
            </a:extLst>
          </p:cNvPr>
          <p:cNvSpPr txBox="1"/>
          <p:nvPr/>
        </p:nvSpPr>
        <p:spPr>
          <a:xfrm>
            <a:off x="1772285" y="-21366"/>
            <a:ext cx="449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at Bolder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68852-A2A2-48D7-9F30-692AECB5D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246" y1="62854" x2="60246" y2="62854"/>
                        <a14:foregroundMark x1="71382" y1="59418" x2="71382" y2="59418"/>
                        <a14:foregroundMark x1="80350" y1="59580" x2="80350" y2="59580"/>
                        <a14:foregroundMark x1="61962" y1="75465" x2="61962" y2="75465"/>
                        <a14:foregroundMark x1="63451" y1="74454" x2="63451" y2="74454"/>
                        <a14:foregroundMark x1="69699" y1="75303" x2="69699" y2="75303"/>
                        <a14:foregroundMark x1="74231" y1="74171" x2="74231" y2="74171"/>
                        <a14:foregroundMark x1="75817" y1="74454" x2="75817" y2="74454"/>
                        <a14:foregroundMark x1="81029" y1="72918" x2="81029" y2="72918"/>
                        <a14:foregroundMark x1="86047" y1="73767" x2="86047" y2="73767"/>
                        <a14:backgroundMark x1="60473" y1="73888" x2="60473" y2="73888"/>
                        <a14:backgroundMark x1="68792" y1="76031" x2="68792" y2="76031"/>
                        <a14:backgroundMark x1="72969" y1="74454" x2="72969" y2="74454"/>
                        <a14:backgroundMark x1="77533" y1="74171" x2="77533" y2="7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36" y="-92701"/>
            <a:ext cx="1168178" cy="935396"/>
          </a:xfrm>
          <a:prstGeom prst="rect">
            <a:avLst/>
          </a:prstGeom>
        </p:spPr>
      </p:pic>
      <p:pic>
        <p:nvPicPr>
          <p:cNvPr id="8" name="Picture 2" descr="An Inspector Calls (Heinemann Plays For 14-16+): Amazon.co.uk: J.B.  Priestley, Tim Bezant: 8601300267968: Books">
            <a:extLst>
              <a:ext uri="{FF2B5EF4-FFF2-40B4-BE49-F238E27FC236}">
                <a16:creationId xmlns:a16="http://schemas.microsoft.com/office/drawing/2014/main" id="{51135871-FFA5-4A7B-BFA7-438916A0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01" y="4014195"/>
            <a:ext cx="822371" cy="12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cbeth eBook by William Shakespeare - EPUB | Rakuten Kobo United Kingdom">
            <a:extLst>
              <a:ext uri="{FF2B5EF4-FFF2-40B4-BE49-F238E27FC236}">
                <a16:creationId xmlns:a16="http://schemas.microsoft.com/office/drawing/2014/main" id="{120E356A-FA75-457B-B1F6-634D7F59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95" y="4011659"/>
            <a:ext cx="650073" cy="9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Strange Case of Dr. Jekyll and Mr. Hyde | U Star Novels UK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01" y="2461794"/>
            <a:ext cx="658673" cy="9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5569427" y="3361229"/>
            <a:ext cx="137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English Literature Paper 2</a:t>
            </a:r>
            <a:r>
              <a:rPr lang="en-GB" sz="1200" b="1" i="1" dirty="0">
                <a:solidFill>
                  <a:srgbClr val="002060"/>
                </a:solidFill>
              </a:rPr>
              <a:t>: </a:t>
            </a:r>
            <a:r>
              <a:rPr lang="en-GB" sz="1200" i="1" dirty="0">
                <a:solidFill>
                  <a:srgbClr val="002060"/>
                </a:solidFill>
              </a:rPr>
              <a:t>An Inspector Calls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0BB01-A75B-4986-8D0D-400FB2633A7D}"/>
              </a:ext>
            </a:extLst>
          </p:cNvPr>
          <p:cNvSpPr txBox="1"/>
          <p:nvPr/>
        </p:nvSpPr>
        <p:spPr>
          <a:xfrm>
            <a:off x="2503655" y="4110891"/>
            <a:ext cx="1127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English Literature Paper 1: </a:t>
            </a:r>
            <a:r>
              <a:rPr lang="en-GB" sz="1200" i="1" dirty="0">
                <a:solidFill>
                  <a:srgbClr val="002060"/>
                </a:solidFill>
              </a:rPr>
              <a:t>Macbeth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1307A-4878-40C6-92F2-DE0702F2891E}"/>
              </a:ext>
            </a:extLst>
          </p:cNvPr>
          <p:cNvSpPr txBox="1"/>
          <p:nvPr/>
        </p:nvSpPr>
        <p:spPr>
          <a:xfrm>
            <a:off x="2194261" y="2437743"/>
            <a:ext cx="926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English Literature Paper 1: </a:t>
            </a:r>
            <a:r>
              <a:rPr lang="en-GB" sz="1200" i="1" dirty="0">
                <a:solidFill>
                  <a:srgbClr val="002060"/>
                </a:solidFill>
              </a:rPr>
              <a:t>Jekyll and Hyde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7929" y="5069296"/>
            <a:ext cx="94363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Year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2894" y="3508447"/>
            <a:ext cx="94363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5738" y="6644285"/>
            <a:ext cx="80661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Year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1679" y="7453114"/>
            <a:ext cx="80661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Year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5578" y="8374790"/>
            <a:ext cx="80661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3728" y="2291872"/>
            <a:ext cx="97497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6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form</a:t>
            </a:r>
          </a:p>
        </p:txBody>
      </p:sp>
      <p:pic>
        <p:nvPicPr>
          <p:cNvPr id="1028" name="Picture 4" descr="Buy Classic Starts (R): Oliver Twist by Charles Dickens With Free Delivery  | wordery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24" y="8632324"/>
            <a:ext cx="879755" cy="12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xford School Shakespeare: A Midsummer Night's Dream x 6 - Scholastic Shop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3" y="8561359"/>
            <a:ext cx="1011218" cy="12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Y OBYERODHYAMBO - Poetry Is Dying and Poets Are an Endangered Species |  The Elephant"/>
          <p:cNvPicPr>
            <a:picLocks noChangeAspect="1" noChangeArrowheads="1"/>
          </p:cNvPicPr>
          <p:nvPr/>
        </p:nvPicPr>
        <p:blipFill rotWithShape="1">
          <a:blip r:embed="rId10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5746" r="12519" b="5082"/>
          <a:stretch/>
        </p:blipFill>
        <p:spPr bwMode="auto">
          <a:xfrm>
            <a:off x="2828158" y="7214970"/>
            <a:ext cx="1418641" cy="6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Adventures of Sherlock Holmes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5390895"/>
            <a:ext cx="713793" cy="10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Tempest: Amazon.co.uk: Shakespeare, William: 9781451532517: Books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53" y="5401680"/>
            <a:ext cx="733988" cy="11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nimal Farm: The dystopian classic reimagined with cover art by Shepard  Fairey (Penguin Essentials, 94): Amazon.co.uk: Orwell, George:  8601417743553: Books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0" y="5464949"/>
            <a:ext cx="824364" cy="11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view: Jane Eyre by Charlotte Brontë | Bibliofreak.net - A Book Blo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09" y="7070925"/>
            <a:ext cx="765818" cy="12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omeo and Juliet: Cambridge School Shakespear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01" y="6777962"/>
            <a:ext cx="841116" cy="10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8286" y="4311956"/>
            <a:ext cx="1141011" cy="65948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B07666-E94A-4A05-9328-5006501C5CBD}"/>
              </a:ext>
            </a:extLst>
          </p:cNvPr>
          <p:cNvSpPr txBox="1"/>
          <p:nvPr/>
        </p:nvSpPr>
        <p:spPr>
          <a:xfrm>
            <a:off x="4215085" y="3831716"/>
            <a:ext cx="14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English Language Paper 1</a:t>
            </a: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1048" name="Picture 24" descr="Poetry Essay - Essay Writing Help - GCSE and A Level Resources - Poetry  Essay - Essay Writing Hel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5" y="4182071"/>
            <a:ext cx="833265" cy="11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E0BB01-A75B-4986-8D0D-400FB2633A7D}"/>
              </a:ext>
            </a:extLst>
          </p:cNvPr>
          <p:cNvSpPr txBox="1"/>
          <p:nvPr/>
        </p:nvSpPr>
        <p:spPr>
          <a:xfrm>
            <a:off x="-40836" y="4133865"/>
            <a:ext cx="1127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English Literature Paper 2: </a:t>
            </a:r>
            <a:r>
              <a:rPr lang="en-GB" sz="1200" i="1" dirty="0">
                <a:solidFill>
                  <a:srgbClr val="002060"/>
                </a:solidFill>
              </a:rPr>
              <a:t>Poetry Power &amp; Conflict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9042" y="3245271"/>
            <a:ext cx="1141011" cy="65948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2B07666-E94A-4A05-9328-5006501C5CBD}"/>
              </a:ext>
            </a:extLst>
          </p:cNvPr>
          <p:cNvSpPr txBox="1"/>
          <p:nvPr/>
        </p:nvSpPr>
        <p:spPr>
          <a:xfrm>
            <a:off x="445841" y="2765031"/>
            <a:ext cx="14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English Language Paper 2</a:t>
            </a: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1050" name="Picture 26" descr="Revision sign or stamp Royalty Free Vector Image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/>
        </p:blipFill>
        <p:spPr bwMode="auto">
          <a:xfrm>
            <a:off x="4723678" y="2795716"/>
            <a:ext cx="921729" cy="8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4793598" y="8309158"/>
            <a:ext cx="10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Victorian novel: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Jane Eyre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3578314" y="8910186"/>
            <a:ext cx="879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Victorian novel: </a:t>
            </a:r>
            <a:r>
              <a:rPr lang="en-GB" sz="1200" i="1" dirty="0">
                <a:solidFill>
                  <a:srgbClr val="002060"/>
                </a:solidFill>
              </a:rPr>
              <a:t>Oliver Twist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143461" y="9020697"/>
            <a:ext cx="106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Shakespeare: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A Midsummer Night’s Dream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5777764" y="7913125"/>
            <a:ext cx="106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Shakespeare: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Romeo and Juliet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3152290" y="7738031"/>
            <a:ext cx="106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Poetry: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Metaphors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-38292" y="6403540"/>
            <a:ext cx="77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Victorian short stories: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Sherlock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1718360" y="5374516"/>
            <a:ext cx="106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Shakespeare: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The Tempest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2123416" y="5997954"/>
            <a:ext cx="75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Allegory: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Animal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Farm</a:t>
            </a:r>
          </a:p>
        </p:txBody>
      </p:sp>
      <p:pic>
        <p:nvPicPr>
          <p:cNvPr id="1052" name="Picture 28" descr="The Bloody Chamber and Other Stories (Vintage Magic Book 8) eBook : Carter,  Angela, Simpson, Helen: Amazon.co.uk: Kindle Store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66" y="1327177"/>
            <a:ext cx="617908" cy="9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rankenstein – Book Cover Redesign on Behance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2" y="2120761"/>
            <a:ext cx="630113" cy="9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 Doll's House | Henrik Ibsen | Audiobook and eBook | All You Can Books |  AllYouCanBooks.com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5" y="969863"/>
            <a:ext cx="674825" cy="9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4714317" y="1429934"/>
            <a:ext cx="12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Gothic texts</a:t>
            </a:r>
            <a:r>
              <a:rPr lang="en-GB" sz="1200" dirty="0">
                <a:solidFill>
                  <a:srgbClr val="002060"/>
                </a:solidFill>
              </a:rPr>
              <a:t>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-Frankenstein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-The Bloody Chamber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-Unseen Gothic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143461" y="1070860"/>
            <a:ext cx="88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Modern drama:</a:t>
            </a:r>
            <a:endParaRPr lang="en-GB" sz="1200" dirty="0">
              <a:solidFill>
                <a:srgbClr val="002060"/>
              </a:solidFill>
            </a:endParaRPr>
          </a:p>
          <a:p>
            <a:r>
              <a:rPr lang="en-GB" sz="1200" i="1" dirty="0">
                <a:solidFill>
                  <a:srgbClr val="002060"/>
                </a:solidFill>
              </a:rPr>
              <a:t>A Doll’s House</a:t>
            </a:r>
          </a:p>
        </p:txBody>
      </p:sp>
      <p:pic>
        <p:nvPicPr>
          <p:cNvPr id="1058" name="Picture 34" descr="Florence Harrison, &quot;Poems of Christina Rossetti,&quot; 1994 | COVE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67" y="1032713"/>
            <a:ext cx="626218" cy="9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3096465" y="587460"/>
            <a:ext cx="88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Poetry:</a:t>
            </a:r>
            <a:endParaRPr lang="en-GB" sz="1200" dirty="0">
              <a:solidFill>
                <a:srgbClr val="002060"/>
              </a:solidFill>
            </a:endParaRPr>
          </a:p>
          <a:p>
            <a:r>
              <a:rPr lang="en-GB" sz="1200" i="1" dirty="0">
                <a:solidFill>
                  <a:srgbClr val="002060"/>
                </a:solidFill>
              </a:rPr>
              <a:t>Rossetti</a:t>
            </a:r>
          </a:p>
        </p:txBody>
      </p:sp>
      <p:pic>
        <p:nvPicPr>
          <p:cNvPr id="1062" name="Picture 38" descr="Twelfth Night by William Shakespeare (Paperback, 1992) for sale online |  eBay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62" y="944284"/>
            <a:ext cx="600376" cy="9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2051453" y="527519"/>
            <a:ext cx="104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Shakespeare:</a:t>
            </a:r>
            <a:endParaRPr lang="en-GB" sz="1200" dirty="0">
              <a:solidFill>
                <a:srgbClr val="002060"/>
              </a:solidFill>
            </a:endParaRPr>
          </a:p>
          <a:p>
            <a:r>
              <a:rPr lang="en-GB" sz="1200" i="1" dirty="0">
                <a:solidFill>
                  <a:srgbClr val="002060"/>
                </a:solidFill>
              </a:rPr>
              <a:t>Twelfth Night</a:t>
            </a:r>
          </a:p>
        </p:txBody>
      </p:sp>
      <p:pic>
        <p:nvPicPr>
          <p:cNvPr id="2" name="Picture 2" descr="OCR Logo PNG Transparent &amp; SVG Vector - Freebie Supply"/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" y="1642796"/>
            <a:ext cx="1046219" cy="10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3" b="32765"/>
          <a:stretch/>
        </p:blipFill>
        <p:spPr>
          <a:xfrm>
            <a:off x="5775529" y="8726488"/>
            <a:ext cx="1058720" cy="109650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4764166" y="9016058"/>
            <a:ext cx="127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Mastery Writing: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Technical accuracy &amp; creative writing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3" b="32765"/>
          <a:stretch/>
        </p:blipFill>
        <p:spPr>
          <a:xfrm>
            <a:off x="1492098" y="7129204"/>
            <a:ext cx="1043376" cy="95923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3" b="32765"/>
          <a:stretch/>
        </p:blipFill>
        <p:spPr>
          <a:xfrm>
            <a:off x="3641981" y="5409918"/>
            <a:ext cx="896498" cy="921376"/>
          </a:xfrm>
          <a:prstGeom prst="rect">
            <a:avLst/>
          </a:prstGeom>
        </p:spPr>
      </p:pic>
      <p:pic>
        <p:nvPicPr>
          <p:cNvPr id="13" name="Picture 4" descr="See the source image"/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" y="8401503"/>
            <a:ext cx="675143" cy="5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C3B1703-C300-4B59-AE0F-1F18FD6146A0}"/>
              </a:ext>
            </a:extLst>
          </p:cNvPr>
          <p:cNvSpPr txBox="1"/>
          <p:nvPr/>
        </p:nvSpPr>
        <p:spPr>
          <a:xfrm>
            <a:off x="-48172" y="7813594"/>
            <a:ext cx="77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Reading for Pleasure</a:t>
            </a:r>
            <a:endParaRPr lang="en-GB" sz="1200" i="1" dirty="0">
              <a:solidFill>
                <a:srgbClr val="002060"/>
              </a:solidFill>
            </a:endParaRPr>
          </a:p>
        </p:txBody>
      </p:sp>
      <p:pic>
        <p:nvPicPr>
          <p:cNvPr id="63" name="Picture 4" descr="See the source image"/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54" y="6162719"/>
            <a:ext cx="547818" cy="4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See the source image"/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45" y="7787296"/>
            <a:ext cx="584981" cy="4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DF37E2E-2173-4AFC-AE2C-68D60611030D}"/>
              </a:ext>
            </a:extLst>
          </p:cNvPr>
          <p:cNvSpPr txBox="1"/>
          <p:nvPr/>
        </p:nvSpPr>
        <p:spPr>
          <a:xfrm>
            <a:off x="4012588" y="608136"/>
            <a:ext cx="183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Coursework:</a:t>
            </a:r>
          </a:p>
          <a:p>
            <a:r>
              <a:rPr lang="en-GB" sz="1200" dirty="0">
                <a:solidFill>
                  <a:srgbClr val="002060"/>
                </a:solidFill>
              </a:rPr>
              <a:t>-</a:t>
            </a:r>
            <a:r>
              <a:rPr lang="en-GB" sz="1200" i="1" dirty="0">
                <a:solidFill>
                  <a:srgbClr val="002060"/>
                </a:solidFill>
              </a:rPr>
              <a:t>A Streetcar Named Desire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-The World’s Wife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-student choice of text</a:t>
            </a: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6" name="Picture 2" descr="The World's Wife (1999) by Carol Ann Duffy. This poetry collection is ...">
            <a:extLst>
              <a:ext uri="{FF2B5EF4-FFF2-40B4-BE49-F238E27FC236}">
                <a16:creationId xmlns:a16="http://schemas.microsoft.com/office/drawing/2014/main" id="{79099430-DA59-4A69-A8BA-9798B58E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22" y="-10598"/>
            <a:ext cx="673901" cy="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 Streetcar Named Desire by Tennessee Williams - Penguin Books Australia">
            <a:extLst>
              <a:ext uri="{FF2B5EF4-FFF2-40B4-BE49-F238E27FC236}">
                <a16:creationId xmlns:a16="http://schemas.microsoft.com/office/drawing/2014/main" id="{06FEA940-E52E-4803-B551-C03C5FEA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32" y="207511"/>
            <a:ext cx="652236" cy="9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oetry Essay - Essay Writing Help - GCSE and A Level Resources - Poetry  Essay - Essay Writing Help">
            <a:extLst>
              <a:ext uri="{FF2B5EF4-FFF2-40B4-BE49-F238E27FC236}">
                <a16:creationId xmlns:a16="http://schemas.microsoft.com/office/drawing/2014/main" id="{E63B3FC7-C019-48E8-AAC3-21C584EA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82" y="5443471"/>
            <a:ext cx="728572" cy="10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7DC3CCD-5BBC-48D9-9ED7-E04F5A9289EF}"/>
              </a:ext>
            </a:extLst>
          </p:cNvPr>
          <p:cNvSpPr txBox="1"/>
          <p:nvPr/>
        </p:nvSpPr>
        <p:spPr>
          <a:xfrm>
            <a:off x="5293623" y="5629153"/>
            <a:ext cx="90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Begin: 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Poetry Power &amp; Conflict</a:t>
            </a:r>
          </a:p>
        </p:txBody>
      </p:sp>
    </p:spTree>
    <p:extLst>
      <p:ext uri="{BB962C8B-B14F-4D97-AF65-F5344CB8AC3E}">
        <p14:creationId xmlns:p14="http://schemas.microsoft.com/office/powerpoint/2010/main" val="319105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</TotalTime>
  <Words>149</Words>
  <Application>Microsoft Office PowerPoint</Application>
  <PresentationFormat>A4 Paper (210x297 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Natalija Rnic (Bolder Academy)</dc:creator>
  <cp:lastModifiedBy>Laura Dodman (Bolder Academy)</cp:lastModifiedBy>
  <cp:revision>42</cp:revision>
  <dcterms:created xsi:type="dcterms:W3CDTF">2022-09-27T07:54:25Z</dcterms:created>
  <dcterms:modified xsi:type="dcterms:W3CDTF">2024-07-04T07:17:17Z</dcterms:modified>
</cp:coreProperties>
</file>